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5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C4CDF7D-CE14-F324-E21A-E4D1B1D3E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EA03A5B-0605-9422-3F3E-E3FCB5D47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92010" y="4892704"/>
            <a:ext cx="4334717" cy="9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7AE131-185A-030B-C14D-5CF5052BF5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09539" y="112733"/>
            <a:ext cx="432149" cy="2029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C437E4-EF22-216D-8064-91BED8FE71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3"/>
            <a:ext cx="1876817" cy="886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B54B22-B4C7-0C49-DC75-62B597EF4A5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34" y="6712268"/>
            <a:ext cx="12192001" cy="1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7E04D0E-1DE7-52B5-4BE5-15B5AA82B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1440" y="2641601"/>
            <a:ext cx="4403990" cy="9338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AD9FBC-7448-E582-3020-FF62976BEC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" y="6712268"/>
            <a:ext cx="12192001" cy="1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9127867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Pré-Projeto </a:t>
            </a:r>
            <a:r>
              <a:rPr lang="pt-BR" sz="1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Sonoris</a:t>
            </a:r>
            <a:endParaRPr lang="pt-BR" sz="1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28/05/2025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04C1586-3B35-CD73-A9FC-87704CDFCA07}"/>
              </a:ext>
            </a:extLst>
          </p:cNvPr>
          <p:cNvSpPr/>
          <p:nvPr/>
        </p:nvSpPr>
        <p:spPr>
          <a:xfrm>
            <a:off x="1454727" y="4627418"/>
            <a:ext cx="4918364" cy="1607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EE9EAB-E297-0E48-79F1-531C14C9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4867299"/>
            <a:ext cx="3699164" cy="1059994"/>
          </a:xfrm>
          <a:prstGeom prst="rect">
            <a:avLst/>
          </a:prstGeom>
        </p:spPr>
      </p:pic>
      <p:pic>
        <p:nvPicPr>
          <p:cNvPr id="6" name="Imagem 5" descr="Código QR&#10;&#10;O conteúdo gerado por IA pode estar incorreto.">
            <a:extLst>
              <a:ext uri="{FF2B5EF4-FFF2-40B4-BE49-F238E27FC236}">
                <a16:creationId xmlns:a16="http://schemas.microsoft.com/office/drawing/2014/main" id="{CCD6DC78-4C54-52BF-4B64-9182C974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74" y="5019805"/>
            <a:ext cx="1458077" cy="9191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58A77A-D08B-EE02-366F-F6F7FA56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61" y="4059382"/>
            <a:ext cx="2614698" cy="26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435883" y="4652097"/>
            <a:ext cx="3320233" cy="478703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993BDD9-3C0E-17C8-CF03-D4F00A2F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8" t="3332" b="30909"/>
          <a:stretch/>
        </p:blipFill>
        <p:spPr>
          <a:xfrm>
            <a:off x="997529" y="2095975"/>
            <a:ext cx="2758122" cy="273603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6FD4788-450F-E0B6-51C7-70E8853A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99" t="11337" r="10699" b="29167"/>
          <a:stretch/>
        </p:blipFill>
        <p:spPr>
          <a:xfrm>
            <a:off x="8451271" y="2060986"/>
            <a:ext cx="2743200" cy="2759356"/>
          </a:xfrm>
          <a:prstGeom prst="ellipse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6274209-A4BC-1B09-8E40-178891AC41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05" t="15950" r="8623" b="25185"/>
          <a:stretch/>
        </p:blipFill>
        <p:spPr>
          <a:xfrm>
            <a:off x="4749907" y="2072649"/>
            <a:ext cx="2692182" cy="2736030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3886198" y="684970"/>
            <a:ext cx="44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INTEGRANTES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278EA0-B093-E799-F42D-4C5F0E71A963}"/>
              </a:ext>
            </a:extLst>
          </p:cNvPr>
          <p:cNvSpPr txBox="1"/>
          <p:nvPr/>
        </p:nvSpPr>
        <p:spPr>
          <a:xfrm>
            <a:off x="1572491" y="5084619"/>
            <a:ext cx="159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Amanda Farias Da Rocha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48C7DA-E7D9-5C73-AB0C-0F26CB057E00}"/>
              </a:ext>
            </a:extLst>
          </p:cNvPr>
          <p:cNvSpPr txBox="1"/>
          <p:nvPr/>
        </p:nvSpPr>
        <p:spPr>
          <a:xfrm>
            <a:off x="5299362" y="5084619"/>
            <a:ext cx="159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Beatriz Silva De Andrade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B54C20-A780-4CA9-0A75-1A2FED504046}"/>
              </a:ext>
            </a:extLst>
          </p:cNvPr>
          <p:cNvSpPr txBox="1"/>
          <p:nvPr/>
        </p:nvSpPr>
        <p:spPr>
          <a:xfrm>
            <a:off x="8917167" y="5084619"/>
            <a:ext cx="181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Carlos Henrique Rodrigues </a:t>
            </a:r>
            <a:r>
              <a:rPr lang="pt-BR" b="1" dirty="0" err="1">
                <a:solidFill>
                  <a:schemeClr val="bg1"/>
                </a:solidFill>
              </a:rPr>
              <a:t>Barile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8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928254" y="1152343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928254" y="1920005"/>
            <a:ext cx="5684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pt-BR" sz="16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Sonoris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é um </a:t>
            </a: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istema IoT de auxílio na autonomia de deficientes auditivos na interação com ouvintes.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sistema capta o áudio, transcreve a fala e exibe as legendas utilizando um display ligado a um </a:t>
            </a:r>
            <a:r>
              <a:rPr lang="pt-BR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Raspberry</a:t>
            </a: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Pi, podendo ter seu display customizado por um aplicativo de celular, editando tamanho, fonte e cores da legenda, além de respostas rápidas configuráveis que tocam um áudio com a resposta</a:t>
            </a:r>
          </a:p>
        </p:txBody>
      </p:sp>
      <p:sp>
        <p:nvSpPr>
          <p:cNvPr id="6" name="Fluxograma: Conector 5">
            <a:extLst>
              <a:ext uri="{FF2B5EF4-FFF2-40B4-BE49-F238E27FC236}">
                <a16:creationId xmlns:a16="http://schemas.microsoft.com/office/drawing/2014/main" id="{34EE8909-9C25-EBD1-7DD6-DBFD72CB1DF5}"/>
              </a:ext>
            </a:extLst>
          </p:cNvPr>
          <p:cNvSpPr/>
          <p:nvPr/>
        </p:nvSpPr>
        <p:spPr>
          <a:xfrm>
            <a:off x="7647709" y="1920005"/>
            <a:ext cx="3297382" cy="3241964"/>
          </a:xfrm>
          <a:prstGeom prst="flowChartConnector">
            <a:avLst/>
          </a:prstGeom>
          <a:solidFill>
            <a:srgbClr val="1023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Logotipo">
            <a:extLst>
              <a:ext uri="{FF2B5EF4-FFF2-40B4-BE49-F238E27FC236}">
                <a16:creationId xmlns:a16="http://schemas.microsoft.com/office/drawing/2014/main" id="{C373F336-769F-2296-FDFB-890816BE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2" t="-2364" r="18077" b="-2551"/>
          <a:stretch/>
        </p:blipFill>
        <p:spPr>
          <a:xfrm>
            <a:off x="7852761" y="1985361"/>
            <a:ext cx="2887277" cy="28872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318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5708072" y="1384510"/>
            <a:ext cx="45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JUSTIFICATIVA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5708072" y="2030841"/>
            <a:ext cx="55418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acordo com a USP (2023), 5% da população tem alguma deficiência auditiva, e 1,1% têm surdez profunda.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Sabemos que a  comunicação é essencial para a inclusão social e profissional dos deficientes auditivos e existe uma escassez de tecnologias assistivas e acessíveis.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Além disso há um grande desconhecimento da Libras pela população ouvinte e surda.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0A255-6B1E-B10E-5C54-71E11FCE788F}"/>
              </a:ext>
            </a:extLst>
          </p:cNvPr>
          <p:cNvSpPr txBox="1"/>
          <p:nvPr/>
        </p:nvSpPr>
        <p:spPr>
          <a:xfrm>
            <a:off x="2403763" y="5390362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  <p:pic>
        <p:nvPicPr>
          <p:cNvPr id="5" name="Imagem 4" descr="Uma imagem contendo água, azul, mesa, placa&#10;&#10;O conteúdo gerado por IA pode estar incorreto.">
            <a:extLst>
              <a:ext uri="{FF2B5EF4-FFF2-40B4-BE49-F238E27FC236}">
                <a16:creationId xmlns:a16="http://schemas.microsoft.com/office/drawing/2014/main" id="{21BD460C-E44D-6C0C-CB6B-BA9FB96E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4" t="18880" r="47742" b="23243"/>
          <a:stretch/>
        </p:blipFill>
        <p:spPr>
          <a:xfrm>
            <a:off x="942108" y="1516600"/>
            <a:ext cx="3630835" cy="36308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768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928254" y="719676"/>
            <a:ext cx="599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OBJETIVOS GERAIS E ESPECÍFICOS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928254" y="2001049"/>
            <a:ext cx="612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Desenvolver um sistema para auxiliar a intercomunicação entre deficientes auditivos e ouvintes no dia a dia, baseando-se em tecnologias de transcrição de áudio.</a:t>
            </a:r>
          </a:p>
        </p:txBody>
      </p:sp>
      <p:pic>
        <p:nvPicPr>
          <p:cNvPr id="6" name="Imagem 5" descr="Uma imagem contendo objeto">
            <a:extLst>
              <a:ext uri="{FF2B5EF4-FFF2-40B4-BE49-F238E27FC236}">
                <a16:creationId xmlns:a16="http://schemas.microsoft.com/office/drawing/2014/main" id="{00FACDFB-90C4-1BD4-443E-2192B7C19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5" t="469" r="38508" b="423"/>
          <a:stretch/>
        </p:blipFill>
        <p:spPr>
          <a:xfrm>
            <a:off x="7536873" y="1613582"/>
            <a:ext cx="3726872" cy="3726872"/>
          </a:xfrm>
          <a:prstGeom prst="ellipse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9040DC-9805-D0C2-5042-78A57F571B9B}"/>
              </a:ext>
            </a:extLst>
          </p:cNvPr>
          <p:cNvSpPr txBox="1"/>
          <p:nvPr/>
        </p:nvSpPr>
        <p:spPr>
          <a:xfrm>
            <a:off x="928254" y="3247930"/>
            <a:ext cx="6376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Desenvolver um protótipo que faça a captação do áudio.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Elaborar um hardware que se interaja de forma eficiente com o software</a:t>
            </a: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Desenvolver um aplicativo para configurar a visualização das legendas.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Implementar respostas rápidas definidas pelo usuário para comunicação simples pelo aplicativo.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FADDB5-9C0E-3964-5757-F35E06780B44}"/>
              </a:ext>
            </a:extLst>
          </p:cNvPr>
          <p:cNvSpPr txBox="1"/>
          <p:nvPr/>
        </p:nvSpPr>
        <p:spPr>
          <a:xfrm>
            <a:off x="8998529" y="5487344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</p:spTree>
    <p:extLst>
      <p:ext uri="{BB962C8B-B14F-4D97-AF65-F5344CB8AC3E}">
        <p14:creationId xmlns:p14="http://schemas.microsoft.com/office/powerpoint/2010/main" val="358872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3134586" y="756636"/>
            <a:ext cx="587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METODOLOGIA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327CA85F-1579-0BBB-9114-9A6C9CDC67E7}"/>
              </a:ext>
            </a:extLst>
          </p:cNvPr>
          <p:cNvSpPr/>
          <p:nvPr/>
        </p:nvSpPr>
        <p:spPr>
          <a:xfrm>
            <a:off x="550720" y="2121010"/>
            <a:ext cx="2396834" cy="232254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FADDB5-9C0E-3964-5757-F35E06780B44}"/>
              </a:ext>
            </a:extLst>
          </p:cNvPr>
          <p:cNvSpPr txBox="1"/>
          <p:nvPr/>
        </p:nvSpPr>
        <p:spPr>
          <a:xfrm>
            <a:off x="339438" y="4680328"/>
            <a:ext cx="281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UML: Diagramação e modelagem do sistema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ACD0C3A5-A659-BF46-346B-C8A93D1077D0}"/>
              </a:ext>
            </a:extLst>
          </p:cNvPr>
          <p:cNvSpPr/>
          <p:nvPr/>
        </p:nvSpPr>
        <p:spPr>
          <a:xfrm>
            <a:off x="3370118" y="2121010"/>
            <a:ext cx="2396834" cy="232254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BFC0D2-65AF-3CB1-DD16-0EC696DB8BE5}"/>
              </a:ext>
            </a:extLst>
          </p:cNvPr>
          <p:cNvSpPr txBox="1"/>
          <p:nvPr/>
        </p:nvSpPr>
        <p:spPr>
          <a:xfrm>
            <a:off x="3158836" y="4680328"/>
            <a:ext cx="281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Raspberry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Pi: Captação de áudio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C6DA408D-2536-99E6-2A79-C8C8D2FAD62A}"/>
              </a:ext>
            </a:extLst>
          </p:cNvPr>
          <p:cNvSpPr/>
          <p:nvPr/>
        </p:nvSpPr>
        <p:spPr>
          <a:xfrm>
            <a:off x="6189516" y="2121010"/>
            <a:ext cx="2396834" cy="232254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D5E0BA-BA2A-60C6-2A51-F0AD733D8631}"/>
              </a:ext>
            </a:extLst>
          </p:cNvPr>
          <p:cNvSpPr txBox="1"/>
          <p:nvPr/>
        </p:nvSpPr>
        <p:spPr>
          <a:xfrm>
            <a:off x="5978234" y="4680328"/>
            <a:ext cx="281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Python: Estilização do display e lógica do sistema</a:t>
            </a:r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2D0D689C-85CB-4E58-735F-EDC7080B0FFC}"/>
              </a:ext>
            </a:extLst>
          </p:cNvPr>
          <p:cNvSpPr/>
          <p:nvPr/>
        </p:nvSpPr>
        <p:spPr>
          <a:xfrm>
            <a:off x="9008914" y="2121010"/>
            <a:ext cx="2396834" cy="232254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DAAC95-D37D-869B-E6CF-D4D114B4C2D0}"/>
              </a:ext>
            </a:extLst>
          </p:cNvPr>
          <p:cNvSpPr txBox="1"/>
          <p:nvPr/>
        </p:nvSpPr>
        <p:spPr>
          <a:xfrm>
            <a:off x="8797632" y="4680328"/>
            <a:ext cx="281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Vosk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Processamento da transcrição da fala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m 3" descr="Desenho com traços pretos em fundo branco e letras pretas&#10;&#10;O conteúdo gerado por IA pode estar incorreto.">
            <a:extLst>
              <a:ext uri="{FF2B5EF4-FFF2-40B4-BE49-F238E27FC236}">
                <a16:creationId xmlns:a16="http://schemas.microsoft.com/office/drawing/2014/main" id="{15E59CAB-B8F0-FF49-C822-E865BEAC7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61"/>
          <a:stretch/>
        </p:blipFill>
        <p:spPr>
          <a:xfrm>
            <a:off x="1180013" y="2540802"/>
            <a:ext cx="1138247" cy="1482957"/>
          </a:xfrm>
          <a:prstGeom prst="rect">
            <a:avLst/>
          </a:prstGeom>
        </p:spPr>
      </p:pic>
      <p:pic>
        <p:nvPicPr>
          <p:cNvPr id="6" name="Imagem 5" descr="Logotipo, nome da empresa">
            <a:extLst>
              <a:ext uri="{FF2B5EF4-FFF2-40B4-BE49-F238E27FC236}">
                <a16:creationId xmlns:a16="http://schemas.microsoft.com/office/drawing/2014/main" id="{E6E9B85B-CD12-C2E5-587E-26D50873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35" t="33155" r="74909" b="32798"/>
          <a:stretch/>
        </p:blipFill>
        <p:spPr>
          <a:xfrm>
            <a:off x="4087667" y="2676116"/>
            <a:ext cx="961735" cy="1212328"/>
          </a:xfrm>
          <a:prstGeom prst="rect">
            <a:avLst/>
          </a:prstGeom>
        </p:spPr>
      </p:pic>
      <p:pic>
        <p:nvPicPr>
          <p:cNvPr id="16" name="Imagem 15" descr="Ícone">
            <a:extLst>
              <a:ext uri="{FF2B5EF4-FFF2-40B4-BE49-F238E27FC236}">
                <a16:creationId xmlns:a16="http://schemas.microsoft.com/office/drawing/2014/main" id="{F7D3B5DC-82A4-AE8D-48AD-97D66D042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13" y="2188562"/>
            <a:ext cx="2187439" cy="2187439"/>
          </a:xfrm>
          <a:prstGeom prst="ellipse">
            <a:avLst/>
          </a:prstGeom>
        </p:spPr>
      </p:pic>
      <p:pic>
        <p:nvPicPr>
          <p:cNvPr id="18" name="Imagem 17" descr="Forma, Padrão do plano de fundo&#10;&#10;O conteúdo gerado por IA pode estar incorreto.">
            <a:extLst>
              <a:ext uri="{FF2B5EF4-FFF2-40B4-BE49-F238E27FC236}">
                <a16:creationId xmlns:a16="http://schemas.microsoft.com/office/drawing/2014/main" id="{9BEB4496-6E2C-84C5-5A05-DC061AF63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046" y="2776766"/>
            <a:ext cx="1195354" cy="11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4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5708072" y="1384510"/>
            <a:ext cx="45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2FDD0-146F-9759-0548-C7126D34820E}"/>
              </a:ext>
            </a:extLst>
          </p:cNvPr>
          <p:cNvSpPr txBox="1"/>
          <p:nvPr/>
        </p:nvSpPr>
        <p:spPr>
          <a:xfrm>
            <a:off x="5708072" y="2030841"/>
            <a:ext cx="5541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Conexão ao dispositivo móvel via Bluetooth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Aplicativo desenvolvido com </a:t>
            </a:r>
            <a:r>
              <a:rPr lang="pt-BR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Flutter</a:t>
            </a: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 uma interface unificada em Android e 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Integração com banco de dados </a:t>
            </a:r>
            <a:r>
              <a:rPr lang="pt-BR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Firestorm</a:t>
            </a:r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 segurança dos dados do usuário e paridade entre dispositivos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0A255-6B1E-B10E-5C54-71E11FCE788F}"/>
              </a:ext>
            </a:extLst>
          </p:cNvPr>
          <p:cNvSpPr txBox="1"/>
          <p:nvPr/>
        </p:nvSpPr>
        <p:spPr>
          <a:xfrm>
            <a:off x="2403763" y="5390362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  <p:pic>
        <p:nvPicPr>
          <p:cNvPr id="7" name="Imagem 6" descr="Interface gráfica do usuário, Diagrama">
            <a:extLst>
              <a:ext uri="{FF2B5EF4-FFF2-40B4-BE49-F238E27FC236}">
                <a16:creationId xmlns:a16="http://schemas.microsoft.com/office/drawing/2014/main" id="{37C5CD35-AB4B-AE3A-EBA0-245178DBA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" t="16262" r="49032" b="11381"/>
          <a:stretch/>
        </p:blipFill>
        <p:spPr>
          <a:xfrm>
            <a:off x="1047333" y="1534976"/>
            <a:ext cx="3621647" cy="362164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431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060A255-6B1E-B10E-5C54-71E11FCE788F}"/>
              </a:ext>
            </a:extLst>
          </p:cNvPr>
          <p:cNvSpPr txBox="1"/>
          <p:nvPr/>
        </p:nvSpPr>
        <p:spPr>
          <a:xfrm>
            <a:off x="2403763" y="5390362"/>
            <a:ext cx="185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Fonte: link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B30B55-62E5-FFE0-CEA6-6419C8B623C2}"/>
              </a:ext>
            </a:extLst>
          </p:cNvPr>
          <p:cNvSpPr txBox="1"/>
          <p:nvPr/>
        </p:nvSpPr>
        <p:spPr>
          <a:xfrm>
            <a:off x="5708072" y="1305957"/>
            <a:ext cx="610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ESPERADOS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C472C8-3A06-29FF-DA73-F823F2538A73}"/>
              </a:ext>
            </a:extLst>
          </p:cNvPr>
          <p:cNvSpPr txBox="1"/>
          <p:nvPr/>
        </p:nvSpPr>
        <p:spPr>
          <a:xfrm>
            <a:off x="5708072" y="2686396"/>
            <a:ext cx="5541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Sistema IoT portátil que capta a fala humana e a transcreve para um display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Aplicativo de celular capaz de interagir com o IoT para configuração do display, salvar transcrições e tocar áudio das respostas rápidas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Sistema prático e rápido para uso no dia a dia</a:t>
            </a:r>
          </a:p>
        </p:txBody>
      </p:sp>
      <p:pic>
        <p:nvPicPr>
          <p:cNvPr id="4" name="Imagem 3" descr="Pessoa na frente de um laptop">
            <a:extLst>
              <a:ext uri="{FF2B5EF4-FFF2-40B4-BE49-F238E27FC236}">
                <a16:creationId xmlns:a16="http://schemas.microsoft.com/office/drawing/2014/main" id="{2724E568-CF09-F0E5-748B-5D396F975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8" t="14630" r="10023" b="8602"/>
          <a:stretch/>
        </p:blipFill>
        <p:spPr>
          <a:xfrm>
            <a:off x="1009741" y="1525653"/>
            <a:ext cx="3643739" cy="364373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173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206FDF2-BE3F-252C-E55B-0DC278248AA6}"/>
              </a:ext>
            </a:extLst>
          </p:cNvPr>
          <p:cNvSpPr txBox="1"/>
          <p:nvPr/>
        </p:nvSpPr>
        <p:spPr>
          <a:xfrm>
            <a:off x="928254" y="667521"/>
            <a:ext cx="599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REFERÊNCIAS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F246C8-4288-21F1-C054-FD1628B7219A}"/>
              </a:ext>
            </a:extLst>
          </p:cNvPr>
          <p:cNvSpPr txBox="1"/>
          <p:nvPr/>
        </p:nvSpPr>
        <p:spPr>
          <a:xfrm>
            <a:off x="1052931" y="1472743"/>
            <a:ext cx="1050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LEMOS, Simone. </a:t>
            </a: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de 10 milhões de brasileiros apresentam algum grau de surdez</a:t>
            </a:r>
            <a:r>
              <a: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2023. Artigo – Universidade de São Paulo, São Paulo, SP, 2023. Disponível em: &lt; https://jornal.usp.br/atualidades/mais-de-10-milhoes-de-brasileiros-apresentam-algum-grau-de-surdez/ &gt;. Acesso em: 25 de maio. de 2025.</a:t>
            </a:r>
            <a:endParaRPr lang="pt-BR" sz="16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13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3be6df-c422-4603-8c88-c3603a63496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AB102F1F6864AA4303D4A7CAD1BEA" ma:contentTypeVersion="15" ma:contentTypeDescription="Create a new document." ma:contentTypeScope="" ma:versionID="067c1e68d43d19791446ac804fac6a0b">
  <xsd:schema xmlns:xsd="http://www.w3.org/2001/XMLSchema" xmlns:xs="http://www.w3.org/2001/XMLSchema" xmlns:p="http://schemas.microsoft.com/office/2006/metadata/properties" xmlns:ns3="9c3be6df-c422-4603-8c88-c3603a634966" xmlns:ns4="55c22e54-2b59-4ab5-856d-6b7f8ddab0b8" targetNamespace="http://schemas.microsoft.com/office/2006/metadata/properties" ma:root="true" ma:fieldsID="0f27bc7b59bbe332dd187b8f010de91d" ns3:_="" ns4:_="">
    <xsd:import namespace="9c3be6df-c422-4603-8c88-c3603a634966"/>
    <xsd:import namespace="55c22e54-2b59-4ab5-856d-6b7f8ddab0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be6df-c422-4603-8c88-c3603a634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c22e54-2b59-4ab5-856d-6b7f8ddab0b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C9EF61-D3A4-40B6-9EC3-97E6C4B577D8}">
  <ds:schemaRefs>
    <ds:schemaRef ds:uri="55c22e54-2b59-4ab5-856d-6b7f8ddab0b8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c3be6df-c422-4603-8c88-c3603a63496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D37731D-EA36-46AB-9C0C-9B5C78570B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3be6df-c422-4603-8c88-c3603a634966"/>
    <ds:schemaRef ds:uri="55c22e54-2b59-4ab5-856d-6b7f8ddab0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312662-5FC3-42A0-AEAD-E04405477C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415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AMANDA FARIAS DA ROCHA</cp:lastModifiedBy>
  <cp:revision>10</cp:revision>
  <dcterms:created xsi:type="dcterms:W3CDTF">2023-03-16T21:20:46Z</dcterms:created>
  <dcterms:modified xsi:type="dcterms:W3CDTF">2025-08-20T17:13:50Z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0x010100341AB102F1F6864AA4303D4A7CAD1BEA</vt:lpwstr>
  </property>
</Properties>
</file>